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9" r:id="rId4"/>
  </p:sldMasterIdLst>
  <p:notesMasterIdLst>
    <p:notesMasterId r:id="rId20"/>
  </p:notesMasterIdLst>
  <p:handoutMasterIdLst>
    <p:handoutMasterId r:id="rId21"/>
  </p:handoutMasterIdLst>
  <p:sldIdLst>
    <p:sldId id="265" r:id="rId5"/>
    <p:sldId id="334" r:id="rId6"/>
    <p:sldId id="322" r:id="rId7"/>
    <p:sldId id="323" r:id="rId8"/>
    <p:sldId id="335" r:id="rId9"/>
    <p:sldId id="336" r:id="rId10"/>
    <p:sldId id="324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</p:sldIdLst>
  <p:sldSz cx="9144000" cy="6858000" type="screen4x3"/>
  <p:notesSz cx="6858000" cy="9144000"/>
  <p:custDataLst>
    <p:tags r:id="rId22"/>
  </p:custDataLst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9" autoAdjust="0"/>
  </p:normalViewPr>
  <p:slideViewPr>
    <p:cSldViewPr showGuides="1">
      <p:cViewPr varScale="1">
        <p:scale>
          <a:sx n="70" d="100"/>
          <a:sy n="70" d="100"/>
        </p:scale>
        <p:origin x="1326" y="66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298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4F107-EFC1-414A-B3F1-5BD60256FCBF}" type="doc">
      <dgm:prSet loTypeId="urn:microsoft.com/office/officeart/2005/8/layout/chevron1" loCatId="process" qsTypeId="urn:microsoft.com/office/officeart/2005/8/quickstyle/3d1" qsCatId="3D" csTypeId="urn:microsoft.com/office/officeart/2005/8/colors/colorful2" csCatId="colorful" phldr="1"/>
      <dgm:spPr/>
    </dgm:pt>
    <dgm:pt modelId="{D9D683CD-F37D-40D9-B9CE-66B290623F49}">
      <dgm:prSet phldrT="[Metin]"/>
      <dgm:spPr/>
      <dgm:t>
        <a:bodyPr/>
        <a:lstStyle/>
        <a:p>
          <a:r>
            <a:rPr lang="tr-TR" dirty="0" smtClean="0"/>
            <a:t>GENEL AMAÇ</a:t>
          </a:r>
          <a:endParaRPr lang="tr-TR" dirty="0"/>
        </a:p>
      </dgm:t>
    </dgm:pt>
    <dgm:pt modelId="{3982FCD6-B0E5-4CD5-9E7E-B72DEBFCC2C1}" type="parTrans" cxnId="{6BA59706-1C45-4280-8389-EE8F6EF88EE5}">
      <dgm:prSet/>
      <dgm:spPr/>
      <dgm:t>
        <a:bodyPr/>
        <a:lstStyle/>
        <a:p>
          <a:endParaRPr lang="tr-TR">
            <a:solidFill>
              <a:schemeClr val="accent5"/>
            </a:solidFill>
          </a:endParaRPr>
        </a:p>
      </dgm:t>
    </dgm:pt>
    <dgm:pt modelId="{9081E3A5-3585-438B-AAA6-2BF1205C998B}" type="sibTrans" cxnId="{6BA59706-1C45-4280-8389-EE8F6EF88EE5}">
      <dgm:prSet/>
      <dgm:spPr/>
      <dgm:t>
        <a:bodyPr/>
        <a:lstStyle/>
        <a:p>
          <a:endParaRPr lang="tr-TR">
            <a:solidFill>
              <a:schemeClr val="accent5"/>
            </a:solidFill>
          </a:endParaRPr>
        </a:p>
      </dgm:t>
    </dgm:pt>
    <dgm:pt modelId="{96455BFB-DEE7-4B0F-A138-5BCB9056C345}">
      <dgm:prSet phldrT="[Metin]"/>
      <dgm:spPr/>
      <dgm:t>
        <a:bodyPr/>
        <a:lstStyle/>
        <a:p>
          <a:r>
            <a:rPr lang="tr-TR" smtClean="0"/>
            <a:t>ÖZEL AMAÇ</a:t>
          </a:r>
          <a:endParaRPr lang="tr-TR" dirty="0"/>
        </a:p>
      </dgm:t>
    </dgm:pt>
    <dgm:pt modelId="{179C5C31-8183-4B1F-ADC5-5227C439644C}" type="parTrans" cxnId="{287B95E7-0F07-4D56-806A-588BC5C24E7C}">
      <dgm:prSet/>
      <dgm:spPr/>
      <dgm:t>
        <a:bodyPr/>
        <a:lstStyle/>
        <a:p>
          <a:endParaRPr lang="tr-TR">
            <a:solidFill>
              <a:schemeClr val="accent5"/>
            </a:solidFill>
          </a:endParaRPr>
        </a:p>
      </dgm:t>
    </dgm:pt>
    <dgm:pt modelId="{5D259B10-D2AF-4D6D-8AA5-6DFBC9C79EF4}" type="sibTrans" cxnId="{287B95E7-0F07-4D56-806A-588BC5C24E7C}">
      <dgm:prSet/>
      <dgm:spPr/>
      <dgm:t>
        <a:bodyPr/>
        <a:lstStyle/>
        <a:p>
          <a:endParaRPr lang="tr-TR">
            <a:solidFill>
              <a:schemeClr val="accent5"/>
            </a:solidFill>
          </a:endParaRPr>
        </a:p>
      </dgm:t>
    </dgm:pt>
    <dgm:pt modelId="{D527D463-ADAF-48D9-A723-DD0CBDB2F00D}">
      <dgm:prSet phldrT="[Metin]"/>
      <dgm:spPr/>
      <dgm:t>
        <a:bodyPr/>
        <a:lstStyle/>
        <a:p>
          <a:r>
            <a:rPr lang="tr-TR" smtClean="0"/>
            <a:t>STRATEJİK HEDEFLER</a:t>
          </a:r>
          <a:endParaRPr lang="tr-TR" dirty="0"/>
        </a:p>
      </dgm:t>
    </dgm:pt>
    <dgm:pt modelId="{5A35B0E0-63E5-455A-9674-E80B7340B51A}" type="parTrans" cxnId="{A3E9C5E1-C663-4998-AC18-ECEB6679E170}">
      <dgm:prSet/>
      <dgm:spPr/>
      <dgm:t>
        <a:bodyPr/>
        <a:lstStyle/>
        <a:p>
          <a:endParaRPr lang="tr-TR">
            <a:solidFill>
              <a:schemeClr val="accent5"/>
            </a:solidFill>
          </a:endParaRPr>
        </a:p>
      </dgm:t>
    </dgm:pt>
    <dgm:pt modelId="{A3BC1C69-BBD0-4741-9D31-1A945754BAC6}" type="sibTrans" cxnId="{A3E9C5E1-C663-4998-AC18-ECEB6679E170}">
      <dgm:prSet/>
      <dgm:spPr/>
      <dgm:t>
        <a:bodyPr/>
        <a:lstStyle/>
        <a:p>
          <a:endParaRPr lang="tr-TR">
            <a:solidFill>
              <a:schemeClr val="accent5"/>
            </a:solidFill>
          </a:endParaRPr>
        </a:p>
      </dgm:t>
    </dgm:pt>
    <dgm:pt modelId="{7698159E-927C-400A-A2CD-9281D3883361}" type="pres">
      <dgm:prSet presAssocID="{DE44F107-EFC1-414A-B3F1-5BD60256FCBF}" presName="Name0" presStyleCnt="0">
        <dgm:presLayoutVars>
          <dgm:dir/>
          <dgm:animLvl val="lvl"/>
          <dgm:resizeHandles val="exact"/>
        </dgm:presLayoutVars>
      </dgm:prSet>
      <dgm:spPr/>
    </dgm:pt>
    <dgm:pt modelId="{FB2474FD-FA79-44CA-B395-1F8ADD909D72}" type="pres">
      <dgm:prSet presAssocID="{D9D683CD-F37D-40D9-B9CE-66B290623F49}" presName="parTxOnly" presStyleLbl="node1" presStyleIdx="0" presStyleCnt="3" custScaleX="20728" custScaleY="113732" custLinFactX="-6947" custLinFactNeighborX="-100000" custLinFactNeighborY="-7582">
        <dgm:presLayoutVars>
          <dgm:chMax val="0"/>
          <dgm:chPref val="0"/>
          <dgm:bulletEnabled val="1"/>
        </dgm:presLayoutVars>
      </dgm:prSet>
      <dgm:spPr>
        <a:prstGeom prst="plaque">
          <a:avLst/>
        </a:prstGeom>
      </dgm:spPr>
      <dgm:t>
        <a:bodyPr/>
        <a:lstStyle/>
        <a:p>
          <a:endParaRPr lang="tr-TR"/>
        </a:p>
      </dgm:t>
    </dgm:pt>
    <dgm:pt modelId="{C9E5F7A4-91A8-495A-B010-233ABA9CB8DE}" type="pres">
      <dgm:prSet presAssocID="{9081E3A5-3585-438B-AAA6-2BF1205C998B}" presName="parTxOnlySpace" presStyleCnt="0"/>
      <dgm:spPr/>
    </dgm:pt>
    <dgm:pt modelId="{FDCFCD98-3C38-4F16-AE5C-BE7F4AAA3DB7}" type="pres">
      <dgm:prSet presAssocID="{96455BFB-DEE7-4B0F-A138-5BCB9056C345}" presName="parTxOnly" presStyleLbl="node1" presStyleIdx="1" presStyleCnt="3" custScaleX="31193" custScaleY="113732" custLinFactNeighborX="6091" custLinFactNeighborY="7582">
        <dgm:presLayoutVars>
          <dgm:chMax val="0"/>
          <dgm:chPref val="0"/>
          <dgm:bulletEnabled val="1"/>
        </dgm:presLayoutVars>
      </dgm:prSet>
      <dgm:spPr>
        <a:prstGeom prst="leftArrow">
          <a:avLst/>
        </a:prstGeom>
      </dgm:spPr>
      <dgm:t>
        <a:bodyPr/>
        <a:lstStyle/>
        <a:p>
          <a:endParaRPr lang="tr-TR"/>
        </a:p>
      </dgm:t>
    </dgm:pt>
    <dgm:pt modelId="{EDB821E5-43E7-4A50-A424-47CF85A43D1D}" type="pres">
      <dgm:prSet presAssocID="{5D259B10-D2AF-4D6D-8AA5-6DFBC9C79EF4}" presName="parTxOnlySpace" presStyleCnt="0"/>
      <dgm:spPr/>
    </dgm:pt>
    <dgm:pt modelId="{17F8B483-D663-450E-B8D4-FFFBB366EA64}" type="pres">
      <dgm:prSet presAssocID="{D527D463-ADAF-48D9-A723-DD0CBDB2F00D}" presName="parTxOnly" presStyleLbl="node1" presStyleIdx="2" presStyleCnt="3" custScaleX="45807" custScaleY="113732" custLinFactX="1114" custLinFactNeighborX="100000">
        <dgm:presLayoutVars>
          <dgm:chMax val="0"/>
          <dgm:chPref val="0"/>
          <dgm:bulletEnabled val="1"/>
        </dgm:presLayoutVars>
      </dgm:prSet>
      <dgm:spPr>
        <a:prstGeom prst="leftArrow">
          <a:avLst/>
        </a:prstGeom>
      </dgm:spPr>
      <dgm:t>
        <a:bodyPr/>
        <a:lstStyle/>
        <a:p>
          <a:endParaRPr lang="tr-TR"/>
        </a:p>
      </dgm:t>
    </dgm:pt>
  </dgm:ptLst>
  <dgm:cxnLst>
    <dgm:cxn modelId="{287B95E7-0F07-4D56-806A-588BC5C24E7C}" srcId="{DE44F107-EFC1-414A-B3F1-5BD60256FCBF}" destId="{96455BFB-DEE7-4B0F-A138-5BCB9056C345}" srcOrd="1" destOrd="0" parTransId="{179C5C31-8183-4B1F-ADC5-5227C439644C}" sibTransId="{5D259B10-D2AF-4D6D-8AA5-6DFBC9C79EF4}"/>
    <dgm:cxn modelId="{AB1533BA-2C74-45BA-BB9A-EF6D4E13F5FC}" type="presOf" srcId="{DE44F107-EFC1-414A-B3F1-5BD60256FCBF}" destId="{7698159E-927C-400A-A2CD-9281D3883361}" srcOrd="0" destOrd="0" presId="urn:microsoft.com/office/officeart/2005/8/layout/chevron1"/>
    <dgm:cxn modelId="{567AB70C-22A1-4750-88D2-C9218B758B1C}" type="presOf" srcId="{D527D463-ADAF-48D9-A723-DD0CBDB2F00D}" destId="{17F8B483-D663-450E-B8D4-FFFBB366EA64}" srcOrd="0" destOrd="0" presId="urn:microsoft.com/office/officeart/2005/8/layout/chevron1"/>
    <dgm:cxn modelId="{A3E9C5E1-C663-4998-AC18-ECEB6679E170}" srcId="{DE44F107-EFC1-414A-B3F1-5BD60256FCBF}" destId="{D527D463-ADAF-48D9-A723-DD0CBDB2F00D}" srcOrd="2" destOrd="0" parTransId="{5A35B0E0-63E5-455A-9674-E80B7340B51A}" sibTransId="{A3BC1C69-BBD0-4741-9D31-1A945754BAC6}"/>
    <dgm:cxn modelId="{6BA59706-1C45-4280-8389-EE8F6EF88EE5}" srcId="{DE44F107-EFC1-414A-B3F1-5BD60256FCBF}" destId="{D9D683CD-F37D-40D9-B9CE-66B290623F49}" srcOrd="0" destOrd="0" parTransId="{3982FCD6-B0E5-4CD5-9E7E-B72DEBFCC2C1}" sibTransId="{9081E3A5-3585-438B-AAA6-2BF1205C998B}"/>
    <dgm:cxn modelId="{F5198E88-AFDF-4848-BD70-6E9D230DAB26}" type="presOf" srcId="{96455BFB-DEE7-4B0F-A138-5BCB9056C345}" destId="{FDCFCD98-3C38-4F16-AE5C-BE7F4AAA3DB7}" srcOrd="0" destOrd="0" presId="urn:microsoft.com/office/officeart/2005/8/layout/chevron1"/>
    <dgm:cxn modelId="{8E9D3C72-EE55-478A-8304-97F4A58C9AED}" type="presOf" srcId="{D9D683CD-F37D-40D9-B9CE-66B290623F49}" destId="{FB2474FD-FA79-44CA-B395-1F8ADD909D72}" srcOrd="0" destOrd="0" presId="urn:microsoft.com/office/officeart/2005/8/layout/chevron1"/>
    <dgm:cxn modelId="{CAF67670-A7F4-400B-A742-99568552FEB4}" type="presParOf" srcId="{7698159E-927C-400A-A2CD-9281D3883361}" destId="{FB2474FD-FA79-44CA-B395-1F8ADD909D72}" srcOrd="0" destOrd="0" presId="urn:microsoft.com/office/officeart/2005/8/layout/chevron1"/>
    <dgm:cxn modelId="{412BCA0D-170C-40DC-9E62-E60C2CD37D54}" type="presParOf" srcId="{7698159E-927C-400A-A2CD-9281D3883361}" destId="{C9E5F7A4-91A8-495A-B010-233ABA9CB8DE}" srcOrd="1" destOrd="0" presId="urn:microsoft.com/office/officeart/2005/8/layout/chevron1"/>
    <dgm:cxn modelId="{190A3494-A162-40BF-A80F-6E00EE103E33}" type="presParOf" srcId="{7698159E-927C-400A-A2CD-9281D3883361}" destId="{FDCFCD98-3C38-4F16-AE5C-BE7F4AAA3DB7}" srcOrd="2" destOrd="0" presId="urn:microsoft.com/office/officeart/2005/8/layout/chevron1"/>
    <dgm:cxn modelId="{ADC46AEB-0CCF-4B0B-BF9A-CD7A29276609}" type="presParOf" srcId="{7698159E-927C-400A-A2CD-9281D3883361}" destId="{EDB821E5-43E7-4A50-A424-47CF85A43D1D}" srcOrd="3" destOrd="0" presId="urn:microsoft.com/office/officeart/2005/8/layout/chevron1"/>
    <dgm:cxn modelId="{3476669C-8415-4D84-A836-BD56D2933571}" type="presParOf" srcId="{7698159E-927C-400A-A2CD-9281D3883361}" destId="{17F8B483-D663-450E-B8D4-FFFBB366EA6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474FD-FA79-44CA-B395-1F8ADD909D72}">
      <dsp:nvSpPr>
        <dsp:cNvPr id="0" name=""/>
        <dsp:cNvSpPr/>
      </dsp:nvSpPr>
      <dsp:spPr>
        <a:xfrm>
          <a:off x="0" y="0"/>
          <a:ext cx="1666765" cy="810301"/>
        </a:xfrm>
        <a:prstGeom prst="plaqu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GENEL AMAÇ</a:t>
          </a:r>
          <a:endParaRPr lang="tr-TR" sz="2000" kern="1200" dirty="0"/>
        </a:p>
      </dsp:txBody>
      <dsp:txXfrm>
        <a:off x="95497" y="95497"/>
        <a:ext cx="1475771" cy="619307"/>
      </dsp:txXfrm>
    </dsp:sp>
    <dsp:sp modelId="{FDCFCD98-3C38-4F16-AE5C-BE7F4AAA3DB7}">
      <dsp:nvSpPr>
        <dsp:cNvPr id="0" name=""/>
        <dsp:cNvSpPr/>
      </dsp:nvSpPr>
      <dsp:spPr>
        <a:xfrm>
          <a:off x="1811021" y="0"/>
          <a:ext cx="2508269" cy="810301"/>
        </a:xfrm>
        <a:prstGeom prst="leftArrow">
          <a:avLst/>
        </a:prstGeom>
        <a:gradFill rotWithShape="0">
          <a:gsLst>
            <a:gs pos="0">
              <a:schemeClr val="accent2">
                <a:hueOff val="3183231"/>
                <a:satOff val="5400"/>
                <a:lumOff val="-1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3183231"/>
                <a:satOff val="5400"/>
                <a:lumOff val="-1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3183231"/>
                <a:satOff val="5400"/>
                <a:lumOff val="-1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ÖZEL AMAÇ</a:t>
          </a:r>
          <a:endParaRPr lang="tr-TR" sz="2000" kern="1200" dirty="0"/>
        </a:p>
      </dsp:txBody>
      <dsp:txXfrm>
        <a:off x="2013596" y="202575"/>
        <a:ext cx="2305694" cy="405151"/>
      </dsp:txXfrm>
    </dsp:sp>
    <dsp:sp modelId="{17F8B483-D663-450E-B8D4-FFFBB366EA64}">
      <dsp:nvSpPr>
        <dsp:cNvPr id="0" name=""/>
        <dsp:cNvSpPr/>
      </dsp:nvSpPr>
      <dsp:spPr>
        <a:xfrm>
          <a:off x="4359890" y="0"/>
          <a:ext cx="3683400" cy="810301"/>
        </a:xfrm>
        <a:prstGeom prst="leftArrow">
          <a:avLst/>
        </a:prstGeom>
        <a:gradFill rotWithShape="0">
          <a:gsLst>
            <a:gs pos="0">
              <a:schemeClr val="accent2">
                <a:hueOff val="6366461"/>
                <a:satOff val="10800"/>
                <a:lumOff val="-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366461"/>
                <a:satOff val="10800"/>
                <a:lumOff val="-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366461"/>
                <a:satOff val="10800"/>
                <a:lumOff val="-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STRATEJİK HEDEFLER</a:t>
          </a:r>
          <a:endParaRPr lang="tr-TR" sz="2000" kern="1200" dirty="0"/>
        </a:p>
      </dsp:txBody>
      <dsp:txXfrm>
        <a:off x="4562465" y="202575"/>
        <a:ext cx="3480825" cy="405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98B2FC7F-16C6-4B5C-8B7F-DAE0D27CA2ED}" type="datetime1">
              <a:rPr lang="tr-TR" smtClean="0"/>
              <a:pPr algn="r" rtl="0"/>
              <a:t>13.7.2017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D9F912AB-2776-42F2-A957-313FC7EFEDB9}" type="slidenum">
              <a:rPr lang="tr-TR" smtClean="0"/>
              <a:pPr algn="r" rtl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D1CC6C54-1CF4-4AB4-84D8-BA55C737A701}" type="datetime1">
              <a:rPr lang="tr-TR" smtClean="0"/>
              <a:pPr/>
              <a:t>13.7.2017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 smtClean="0"/>
              <a:t>Asıl metin stillerini düzenlemek için tıklayın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F93199CD-3E1B-4AE6-990F-76F925F5EA9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11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391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55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1992-B7D4-446A-9702-5AA52CA394F7}" type="datetime1">
              <a:rPr lang="tr-TR" smtClean="0"/>
              <a:pPr/>
              <a:t>13.7.2017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2624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B9D2C-5D32-45C2-A64F-4ABE02DDD7D8}" type="datetime1">
              <a:rPr lang="tr-TR" smtClean="0"/>
              <a:pPr/>
              <a:t>13.7.2017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64966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DE08-CA36-4992-BB88-87E0F80E16D6}" type="datetime1">
              <a:rPr lang="tr-TR" noProof="0" smtClean="0"/>
              <a:pPr/>
              <a:t>13.7.2017</a:t>
            </a:fld>
            <a:endParaRPr lang="tr-T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57567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6123-25F7-49DA-9DAF-5C8218CD4493}" type="datetime1">
              <a:rPr lang="tr-TR" noProof="0" smtClean="0"/>
              <a:pPr/>
              <a:t>13.7.2017</a:t>
            </a:fld>
            <a:endParaRPr lang="tr-T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946748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​</a:t>
            </a:r>
            <a:fld id="{FF128077-407A-490D-9679-8EDC13F53386}" type="datetime1">
              <a:rPr lang="tr-TR" smtClean="0"/>
              <a:pPr/>
              <a:t>13.7.2017</a:t>
            </a:fld>
            <a:r>
              <a:rPr lang="tr-TR" smtClean="0"/>
              <a:t>​</a:t>
            </a:r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49868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​</a:t>
            </a:r>
            <a:fld id="{B9CA931F-4E31-40C0-B258-B7613F666466}" type="datetime1">
              <a:rPr lang="tr-TR" smtClean="0"/>
              <a:pPr/>
              <a:t>13.7.2017</a:t>
            </a:fld>
            <a:r>
              <a:rPr lang="tr-TR" smtClean="0"/>
              <a:t>​</a:t>
            </a:r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9228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457F-9BFD-468B-9EDA-43BBCA36D012}" type="datetime1">
              <a:rPr lang="tr-TR" smtClean="0"/>
              <a:pPr/>
              <a:t>13.7.2017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67784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6E9EC-CA8E-4278-8EC9-A4841AF97EC5}" type="datetime1">
              <a:rPr lang="tr-TR" smtClean="0"/>
              <a:pPr/>
              <a:t>13.7.2017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47185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6123-25F7-49DA-9DAF-5C8218CD4493}" type="datetime1">
              <a:rPr lang="tr-TR" noProof="0" smtClean="0"/>
              <a:pPr/>
              <a:t>13.7.2017</a:t>
            </a:fld>
            <a:endParaRPr lang="tr-T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0694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6123-25F7-49DA-9DAF-5C8218CD4493}" type="datetime1">
              <a:rPr lang="tr-TR" noProof="0" smtClean="0"/>
              <a:pPr/>
              <a:t>13.7.2017</a:t>
            </a:fld>
            <a:endParaRPr lang="tr-T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67547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26123-25F7-49DA-9DAF-5C8218CD4493}" type="datetime1">
              <a:rPr lang="tr-TR" noProof="0" smtClean="0"/>
              <a:pPr/>
              <a:t>13.7.2017</a:t>
            </a:fld>
            <a:endParaRPr lang="tr-T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tr-T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18673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ctrTitle"/>
          </p:nvPr>
        </p:nvSpPr>
        <p:spPr>
          <a:xfrm>
            <a:off x="1367643" y="3284984"/>
            <a:ext cx="6552728" cy="1728192"/>
          </a:xfrm>
        </p:spPr>
        <p:txBody>
          <a:bodyPr rtlCol="0">
            <a:normAutofit/>
          </a:bodyPr>
          <a:lstStyle/>
          <a:p>
            <a:pPr lvl="0" algn="ctr"/>
            <a:r>
              <a:rPr lang="tr-TR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 Black" panose="020B0A04020102020204" pitchFamily="34" charset="0"/>
              </a:rPr>
              <a:t>STRATEJİK PLAN</a:t>
            </a:r>
            <a:br>
              <a:rPr lang="tr-TR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 Black" panose="020B0A04020102020204" pitchFamily="34" charset="0"/>
              </a:rPr>
            </a:br>
            <a:r>
              <a:rPr lang="tr-TR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 Black" panose="020B0A04020102020204" pitchFamily="34" charset="0"/>
              </a:rPr>
              <a:t>2013 - 2018</a:t>
            </a:r>
          </a:p>
        </p:txBody>
      </p:sp>
      <p:sp>
        <p:nvSpPr>
          <p:cNvPr id="6" name="Alt Başlık 3"/>
          <p:cNvSpPr txBox="1">
            <a:spLocks/>
          </p:cNvSpPr>
          <p:nvPr/>
        </p:nvSpPr>
        <p:spPr>
          <a:xfrm>
            <a:off x="3059832" y="6291745"/>
            <a:ext cx="3168352" cy="5216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tr-TR" sz="1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OCAK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tr-TR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703" y="297384"/>
            <a:ext cx="2562609" cy="256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02200"/>
              </p:ext>
            </p:extLst>
          </p:nvPr>
        </p:nvGraphicFramePr>
        <p:xfrm>
          <a:off x="467544" y="548681"/>
          <a:ext cx="8210600" cy="59766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3592">
                <a:tc>
                  <a:txBody>
                    <a:bodyPr/>
                    <a:lstStyle/>
                    <a:p>
                      <a:pPr algn="ctr" fontAlgn="ctr"/>
                      <a:endParaRPr lang="tr-TR" sz="1600" b="1" i="0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/>
                        <a:t>        </a:t>
                      </a:r>
                      <a:r>
                        <a:rPr lang="tr-TR" sz="1600" u="none" strike="noStrike" dirty="0" smtClean="0"/>
                        <a:t>TARIMSAL ALTYAPI EKSİKLİKLERİNİN GİDERİLMESİ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45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Toplulaştırma çalışmalarının yapılması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/>
                        <a:t>Demirözü ovası arazi toplulaştırması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4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/>
                        <a:t>Aydıntepe ovası arazi toplulaştırması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4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err="1" smtClean="0"/>
                        <a:t>Beşpınar</a:t>
                      </a:r>
                      <a:r>
                        <a:rPr lang="tr-TR" sz="1600" u="none" strike="noStrike" dirty="0" smtClean="0"/>
                        <a:t>, </a:t>
                      </a:r>
                      <a:r>
                        <a:rPr lang="tr-TR" sz="1600" u="none" strike="noStrike" dirty="0" err="1" smtClean="0"/>
                        <a:t>Gökçedere</a:t>
                      </a:r>
                      <a:r>
                        <a:rPr lang="tr-TR" sz="1600" u="none" strike="noStrike" dirty="0" smtClean="0"/>
                        <a:t> Ovaları arazi </a:t>
                      </a:r>
                      <a:r>
                        <a:rPr lang="tr-TR" sz="1600" u="none" strike="noStrike" dirty="0" smtClean="0"/>
                        <a:t>toplulaştırması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45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Sulama verimliliğinin arttırılması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/>
                        <a:t>Sulanabilir alanların projelendirilmesi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4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/>
                        <a:t>Sulama sorunlarının değerlendirilmesi- çözüm önerilerinin oluşturulması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14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/>
                        <a:t>Kırsal kalkınma basınçlı sulama sistemlerinin teşvik edilmesi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145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Kadastro altyapısının iyileştirilmesi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/>
                        <a:t>Kadastro çalışmalarının yenilenmesi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14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/>
                        <a:t>Mera çalışmalarının tamamlanması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14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/>
                        <a:t>Arazi dağılımının belirlenmesi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5 Sağ Ok"/>
          <p:cNvSpPr/>
          <p:nvPr/>
        </p:nvSpPr>
        <p:spPr>
          <a:xfrm>
            <a:off x="467544" y="188640"/>
            <a:ext cx="3024336" cy="135050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STRATEJİK HEDEF  </a:t>
            </a:r>
            <a:r>
              <a:rPr lang="tr-TR" sz="1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tr-TR" sz="1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41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976561"/>
              </p:ext>
            </p:extLst>
          </p:nvPr>
        </p:nvGraphicFramePr>
        <p:xfrm>
          <a:off x="467544" y="546969"/>
          <a:ext cx="8208912" cy="597836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18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0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2040">
                <a:tc>
                  <a:txBody>
                    <a:bodyPr/>
                    <a:lstStyle/>
                    <a:p>
                      <a:pPr algn="ctr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/>
                        <a:t>      </a:t>
                      </a:r>
                      <a:r>
                        <a:rPr lang="nn-NO" sz="1600" u="none" strike="noStrike" dirty="0" smtClean="0"/>
                        <a:t>ÜRETIM MIKTAR VE KALITESININ ARTTIRILMASI</a:t>
                      </a:r>
                      <a:endParaRPr lang="nn-NO" sz="1600" b="1" i="0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5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Üretim çeşit ve </a:t>
                      </a:r>
                      <a:endParaRPr lang="tr-TR" sz="1600" u="none" strike="noStrike" dirty="0" smtClean="0"/>
                    </a:p>
                    <a:p>
                      <a:pPr algn="ctr" rtl="0" fontAlgn="ctr"/>
                      <a:r>
                        <a:rPr lang="tr-TR" sz="1600" u="none" strike="noStrike" dirty="0" smtClean="0"/>
                        <a:t>tekniklerinin </a:t>
                      </a:r>
                    </a:p>
                    <a:p>
                      <a:pPr algn="ctr" rtl="0" fontAlgn="ctr"/>
                      <a:r>
                        <a:rPr lang="tr-TR" sz="1600" u="none" strike="noStrike" dirty="0" smtClean="0"/>
                        <a:t>geliştirilmesi 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err="1" smtClean="0"/>
                        <a:t>Demonstratif</a:t>
                      </a:r>
                      <a:r>
                        <a:rPr lang="tr-TR" sz="1600" u="none" strike="noStrike" dirty="0" smtClean="0"/>
                        <a:t> amaçlı yeni </a:t>
                      </a:r>
                      <a:r>
                        <a:rPr lang="tr-TR" sz="1600" u="none" strike="noStrike" dirty="0" smtClean="0"/>
                        <a:t>ürün ve tekniklerinin </a:t>
                      </a:r>
                      <a:r>
                        <a:rPr lang="tr-TR" sz="1600" u="none" strike="noStrike" dirty="0" smtClean="0"/>
                        <a:t>denenmesi 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0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Fon kaynaklı küçük projelerinin uygulanması 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0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İl özel idaresi kaynaklı girdi destek projelerinin uygulanması 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092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Üretim desteklerinden yararlanma oranının arttırılması 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Hayvan sağlığı hizmetlerinde verimliliğin arttırılması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0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Birlik organizasyonu- </a:t>
                      </a:r>
                      <a:r>
                        <a:rPr lang="tr-TR" sz="1600" u="none" strike="noStrike" dirty="0" smtClean="0"/>
                        <a:t>desteklemelerin </a:t>
                      </a:r>
                      <a:r>
                        <a:rPr lang="tr-TR" sz="1600" u="none" strike="noStrike" dirty="0" smtClean="0"/>
                        <a:t>arttırılması 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0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SMS iletişim sistemi 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0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Yeni web sitesi 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0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Büyük hayvancılık projelerinin takibi ve yararlanılması 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092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Üretici örgütlerinin oluşturulması 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Et üretici birliğinin kurulması 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0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Süt üretici birliğinin kurulması 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0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n-NO" sz="1600" u="none" strike="noStrike" dirty="0" smtClean="0"/>
                        <a:t>Mevcut birliklerin kurumsal kapasitesinin güçlendirilmesi </a:t>
                      </a:r>
                      <a:endParaRPr lang="nn-NO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0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Kooperatifleşmenin teşvik edilmesi  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50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Mevcut kooperatiflerin kurumsal kapasitelerinin  arttırılması  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5092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Eğitim ve yayım çalışmalarının yaygınlaştırılması 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Toplu eğitim - yayım </a:t>
                      </a:r>
                      <a:r>
                        <a:rPr lang="tr-TR" sz="1600" u="none" strike="noStrike" dirty="0" smtClean="0"/>
                        <a:t>çalışmaları,</a:t>
                      </a:r>
                      <a:r>
                        <a:rPr lang="tr-TR" sz="1600" u="none" strike="noStrike" baseline="0" dirty="0" smtClean="0"/>
                        <a:t> Köy Bilgilendirme toplantıları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50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Direk tarım hatları (veteriner-gıda-tarım) 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50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Tarım bülteni 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50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Broşür afiş bilgilendirme materyalleri 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3597" marR="3597" marT="3597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5 Sağ Ok"/>
          <p:cNvSpPr/>
          <p:nvPr/>
        </p:nvSpPr>
        <p:spPr>
          <a:xfrm>
            <a:off x="467544" y="188640"/>
            <a:ext cx="3024336" cy="135050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STRATEJİK HEDEF  </a:t>
            </a:r>
            <a:r>
              <a:rPr lang="tr-TR" sz="1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tr-TR" sz="1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40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950855"/>
              </p:ext>
            </p:extLst>
          </p:nvPr>
        </p:nvGraphicFramePr>
        <p:xfrm>
          <a:off x="467544" y="548685"/>
          <a:ext cx="8208912" cy="597666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103">
                <a:tc>
                  <a:txBody>
                    <a:bodyPr/>
                    <a:lstStyle/>
                    <a:p>
                      <a:pPr algn="ctr" fontAlgn="ctr"/>
                      <a:endParaRPr lang="tr-TR" sz="1600" b="1" i="0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/>
                        <a:t>       </a:t>
                      </a:r>
                      <a:r>
                        <a:rPr lang="tr-TR" sz="1600" u="none" strike="noStrike" dirty="0" smtClean="0"/>
                        <a:t>PAZARLAMA OLANAKLARININ GELİŞTİRİLMESİ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926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Üretici örgütlerinin oluşturulması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/>
                        <a:t>Et - süt  üretici birliğinin kurulması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9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1600" u="none" strike="noStrike" dirty="0" smtClean="0"/>
                        <a:t>Mevcut birliklerin kurumsal kapasitesinin güçlendirilmesi</a:t>
                      </a:r>
                      <a:endParaRPr lang="nn-NO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9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/>
                        <a:t>Birliklerin ürün pazarlama altyapılarının geliştirilmesi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926">
                <a:tc vMerge="1">
                  <a:txBody>
                    <a:bodyPr/>
                    <a:lstStyle/>
                    <a:p>
                      <a:pPr algn="ctr" rtl="0" fontAlgn="ctr"/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/>
                        <a:t>Kooperatif</a:t>
                      </a:r>
                      <a:r>
                        <a:rPr lang="tr-TR" sz="1600" u="none" strike="noStrike" baseline="0" dirty="0" smtClean="0"/>
                        <a:t>leşmenin teşvik edilmesi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926">
                <a:tc vMerge="1">
                  <a:txBody>
                    <a:bodyPr/>
                    <a:lstStyle/>
                    <a:p>
                      <a:pPr algn="ctr" rtl="0" fontAlgn="ctr"/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/>
                        <a:t>Mevcut kooperatiflerin kurumsal kapasitelerinin  arttırılması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92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Tanıtım, markalaşma</a:t>
                      </a:r>
                    </a:p>
                    <a:p>
                      <a:pPr algn="ctr" rtl="0" fontAlgn="ctr"/>
                      <a:r>
                        <a:rPr lang="tr-TR" sz="1600" u="none" strike="noStrike" dirty="0" smtClean="0"/>
                        <a:t> Çalışmalarının arttırılması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/>
                        <a:t>Tanıtım amaçlı Projeler yapılması (Kalkınma Ajansı)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9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/>
                        <a:t>Fuar- şenlik organizasyonlarına katılım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72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/>
                        <a:t>Bayburt hayvancılık şenliği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392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Rekabet gücü yüksek işletmelerin </a:t>
                      </a:r>
                      <a:endParaRPr lang="tr-TR" sz="1600" u="none" strike="noStrike" dirty="0" smtClean="0"/>
                    </a:p>
                    <a:p>
                      <a:pPr algn="ctr" rtl="0" fontAlgn="ctr"/>
                      <a:r>
                        <a:rPr lang="tr-TR" sz="1600" u="none" strike="noStrike" dirty="0" smtClean="0"/>
                        <a:t>teşvik </a:t>
                      </a:r>
                      <a:r>
                        <a:rPr lang="tr-TR" sz="1600" u="none" strike="noStrike" dirty="0" smtClean="0"/>
                        <a:t>edilmesi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Ajans- bakanlık kaynaklı projelerin takibi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39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Tarım hayvancılık yatırım rehberi oluşturulması 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39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İşletme takip ve destek hizmetleri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5 Sağ Ok"/>
          <p:cNvSpPr/>
          <p:nvPr/>
        </p:nvSpPr>
        <p:spPr>
          <a:xfrm>
            <a:off x="467544" y="188640"/>
            <a:ext cx="3024336" cy="135050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STRATEJİK HEDEF  </a:t>
            </a:r>
            <a:r>
              <a:rPr lang="tr-TR" sz="1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tr-TR" sz="1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99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592845"/>
              </p:ext>
            </p:extLst>
          </p:nvPr>
        </p:nvGraphicFramePr>
        <p:xfrm>
          <a:off x="467544" y="548684"/>
          <a:ext cx="8208912" cy="597666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06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2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350">
                <a:tc>
                  <a:txBody>
                    <a:bodyPr/>
                    <a:lstStyle/>
                    <a:p>
                      <a:pPr algn="ctr" fontAlgn="ctr"/>
                      <a:endParaRPr lang="tr-TR" sz="1600" b="1" i="0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/>
                        <a:t>       </a:t>
                      </a:r>
                      <a:r>
                        <a:rPr lang="tr-TR" sz="1600" u="none" strike="noStrike" dirty="0" smtClean="0"/>
                        <a:t>TARIM SANAYİ ENTEGRASYONUNUN SAĞLANMASI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85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Öncelikli tarımsal sanayi tesislerinin oluşturulması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u="none" strike="noStrike" dirty="0" smtClean="0"/>
                        <a:t>Et  - süt işleme tesislerinin kurulması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8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Silaj- yem üretim tesislerinin kurulması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8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1600" u="none" strike="noStrike" dirty="0" smtClean="0"/>
                        <a:t>Bölgedeki atıl tesislern faal hale getirilmesi</a:t>
                      </a:r>
                      <a:endParaRPr lang="sv-SE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859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Üretici örgütlerinin oluşturulması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/>
                        <a:t>Et üretici birliğinin kurulması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8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/>
                        <a:t>Süt üretici birliğinin kurulması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8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1600" u="none" strike="noStrike" dirty="0" smtClean="0"/>
                        <a:t>Mevcut birliklerin kurumsal kapasitesinin güçlendirilmesi</a:t>
                      </a:r>
                      <a:endParaRPr lang="nn-NO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814">
                <a:tc vMerge="1">
                  <a:txBody>
                    <a:bodyPr/>
                    <a:lstStyle/>
                    <a:p>
                      <a:pPr algn="ctr" rtl="0" fontAlgn="ctr"/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/>
                        <a:t>Kooperatif</a:t>
                      </a:r>
                      <a:r>
                        <a:rPr lang="tr-TR" sz="1600" u="none" strike="noStrike" baseline="0" dirty="0" smtClean="0"/>
                        <a:t>leşmenin teşvik edilmesi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5814">
                <a:tc vMerge="1">
                  <a:txBody>
                    <a:bodyPr/>
                    <a:lstStyle/>
                    <a:p>
                      <a:pPr algn="ctr" rtl="0" fontAlgn="ctr"/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/>
                        <a:t>Mevcut kooperatiflerin kurumsal kapasitelerinin  arttırılması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385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Nitelikli eleman ve bilgi altyapısının güçlendirilmesinin sağlanması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Tarım ve hayvancılıkla ilgili fakülte- MYO kurulması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38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Eğitim projelerinin arttırılması (SODES-KUDAKA-İŞKUR)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38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/>
                        <a:t>Bakanlığın eğitim hizmetlerinden yararlanma oranının artırılması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5 Sağ Ok"/>
          <p:cNvSpPr/>
          <p:nvPr/>
        </p:nvSpPr>
        <p:spPr>
          <a:xfrm>
            <a:off x="467544" y="188640"/>
            <a:ext cx="3024336" cy="135050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STRATEJİK HEDEF  </a:t>
            </a:r>
            <a:r>
              <a:rPr lang="tr-TR" sz="1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tr-TR" sz="1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21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327007"/>
              </p:ext>
            </p:extLst>
          </p:nvPr>
        </p:nvGraphicFramePr>
        <p:xfrm>
          <a:off x="539552" y="541415"/>
          <a:ext cx="8136904" cy="598392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62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 smtClean="0"/>
                        <a:t>KAYNAKLAR</a:t>
                      </a:r>
                      <a:endParaRPr lang="tr-TR" sz="2000" b="1" i="0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600" b="1" i="0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2805">
                <a:tc>
                  <a:txBody>
                    <a:bodyPr/>
                    <a:lstStyle/>
                    <a:p>
                      <a:pPr algn="ctr" rtl="0" fontAlgn="ctr"/>
                      <a:endParaRPr lang="tr-TR" sz="20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marL="1730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2000" cap="none" spc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Gıda</a:t>
                      </a:r>
                      <a:r>
                        <a:rPr lang="tr-TR" sz="2000" cap="none" spc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Tarım Ve Hayvancılık Bakanlığı</a:t>
                      </a:r>
                    </a:p>
                    <a:p>
                      <a:pPr marL="1730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2000" cap="none" spc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Çevre Ve Şehircilik Bakanlığı</a:t>
                      </a:r>
                    </a:p>
                    <a:p>
                      <a:pPr marL="1730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2000" cap="none" spc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Orman Ve Su İşleri Bakanlığı</a:t>
                      </a:r>
                    </a:p>
                    <a:p>
                      <a:pPr marL="1730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2000" cap="none" spc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Kalkınma Bakanlığı</a:t>
                      </a:r>
                      <a:endParaRPr lang="tr-TR" sz="2000" b="0" cap="none" spc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8983">
                <a:tc>
                  <a:txBody>
                    <a:bodyPr/>
                    <a:lstStyle/>
                    <a:p>
                      <a:pPr algn="ctr" rtl="0" fontAlgn="ctr"/>
                      <a:endParaRPr lang="tr-TR" sz="20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marL="268288" marR="0" lvl="1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2000" cap="none" spc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IFAD (Uluslar Arası</a:t>
                      </a:r>
                      <a:r>
                        <a:rPr lang="tr-TR" sz="2000" cap="none" spc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Tarımsal Kalkınma Fonu)</a:t>
                      </a:r>
                    </a:p>
                    <a:p>
                      <a:pPr marL="268288" marR="0" lvl="1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2000" cap="none" spc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JİCA (</a:t>
                      </a:r>
                      <a:r>
                        <a:rPr kumimoji="0" lang="tr-TR" sz="2000" kern="1200" cap="none" spc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Japon Uluslararası İşbirliği Ajansı</a:t>
                      </a:r>
                      <a:r>
                        <a:rPr lang="tr-TR" sz="2000" cap="none" spc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268288" marR="0" lvl="1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2000" cap="none" spc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AB Mali Destek Programları,</a:t>
                      </a:r>
                    </a:p>
                    <a:p>
                      <a:pPr marL="268288" marR="0" lvl="1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2000" b="0" cap="none" spc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j-ea"/>
                          <a:cs typeface="Arial" pitchFamily="34" charset="0"/>
                        </a:rPr>
                        <a:t>İslam Kalkınma Bankası,</a:t>
                      </a: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5703">
                <a:tc>
                  <a:txBody>
                    <a:bodyPr/>
                    <a:lstStyle/>
                    <a:p>
                      <a:pPr algn="ctr" rtl="0" fontAlgn="ctr"/>
                      <a:endParaRPr lang="tr-TR" sz="20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marL="457200" marR="0" lvl="1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2000" cap="none" spc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KUDAKA  (Kuzey Doğu Anadolu</a:t>
                      </a:r>
                      <a:r>
                        <a:rPr lang="tr-TR" sz="2000" cap="none" spc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Kalkınma Ajansı)</a:t>
                      </a:r>
                    </a:p>
                    <a:p>
                      <a:pPr marL="457200" marR="0" lvl="1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tr-TR" sz="2000" kern="1200" cap="none" spc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DAP (Bölge Kalkınma İdaresi)</a:t>
                      </a:r>
                    </a:p>
                    <a:p>
                      <a:pPr marL="457200" marR="0" lvl="1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tr-TR" sz="2000" kern="1200" cap="none" spc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DOKAP (Bölge Kalkınma İdaresi)</a:t>
                      </a:r>
                      <a:r>
                        <a:rPr lang="tr-TR" sz="2000" cap="none" spc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tr-TR" sz="2000" b="0" cap="none" spc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j-ea"/>
                        <a:cs typeface="Arial" pitchFamily="34" charset="0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0228">
                <a:tc>
                  <a:txBody>
                    <a:bodyPr/>
                    <a:lstStyle/>
                    <a:p>
                      <a:pPr algn="ctr" rtl="0" fontAlgn="ctr"/>
                      <a:endParaRPr lang="tr-TR" sz="20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marL="457200" marR="0" lvl="1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2000" cap="none" spc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İl Özel İdaresi,</a:t>
                      </a:r>
                    </a:p>
                    <a:p>
                      <a:pPr marL="457200" marR="0" lvl="1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2000" cap="none" spc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SYDV,</a:t>
                      </a:r>
                    </a:p>
                    <a:p>
                      <a:pPr marL="457200" marR="0" lvl="1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2000" cap="none" spc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KHGB,</a:t>
                      </a:r>
                      <a:endParaRPr lang="tr-TR" sz="2000" b="0" cap="none" spc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4 Sağ Ok"/>
          <p:cNvSpPr/>
          <p:nvPr/>
        </p:nvSpPr>
        <p:spPr>
          <a:xfrm>
            <a:off x="755576" y="1447443"/>
            <a:ext cx="1872208" cy="1119671"/>
          </a:xfrm>
          <a:prstGeom prst="rightArrow">
            <a:avLst>
              <a:gd name="adj1" fmla="val 74368"/>
              <a:gd name="adj2" fmla="val 5406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tr-TR" sz="16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Genel Bütçe Kaynakları </a:t>
            </a:r>
          </a:p>
        </p:txBody>
      </p:sp>
      <p:sp>
        <p:nvSpPr>
          <p:cNvPr id="6" name="5 Sağ Ok"/>
          <p:cNvSpPr/>
          <p:nvPr/>
        </p:nvSpPr>
        <p:spPr>
          <a:xfrm>
            <a:off x="762472" y="2824841"/>
            <a:ext cx="1865312" cy="928280"/>
          </a:xfrm>
          <a:prstGeom prst="rightArrow">
            <a:avLst>
              <a:gd name="adj1" fmla="val 74368"/>
              <a:gd name="adj2" fmla="val 5406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tr-TR" sz="16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Dış Kaynaklar</a:t>
            </a:r>
          </a:p>
        </p:txBody>
      </p:sp>
      <p:sp>
        <p:nvSpPr>
          <p:cNvPr id="7" name="6 Sağ Ok"/>
          <p:cNvSpPr/>
          <p:nvPr/>
        </p:nvSpPr>
        <p:spPr>
          <a:xfrm>
            <a:off x="796664" y="4010848"/>
            <a:ext cx="1831120" cy="930714"/>
          </a:xfrm>
          <a:prstGeom prst="rightArrow">
            <a:avLst>
              <a:gd name="adj1" fmla="val 74368"/>
              <a:gd name="adj2" fmla="val 5406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tr-TR" sz="16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Bölgesel Kaynaklı</a:t>
            </a:r>
          </a:p>
        </p:txBody>
      </p:sp>
      <p:sp>
        <p:nvSpPr>
          <p:cNvPr id="8" name="7 Sağ Ok"/>
          <p:cNvSpPr/>
          <p:nvPr/>
        </p:nvSpPr>
        <p:spPr>
          <a:xfrm>
            <a:off x="810186" y="5463352"/>
            <a:ext cx="1817597" cy="917976"/>
          </a:xfrm>
          <a:prstGeom prst="rightArrow">
            <a:avLst>
              <a:gd name="adj1" fmla="val 74368"/>
              <a:gd name="adj2" fmla="val 5406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tr-TR" sz="16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Yerel Kaynaklar</a:t>
            </a:r>
          </a:p>
        </p:txBody>
      </p:sp>
    </p:spTree>
    <p:extLst>
      <p:ext uri="{BB962C8B-B14F-4D97-AF65-F5344CB8AC3E}">
        <p14:creationId xmlns:p14="http://schemas.microsoft.com/office/powerpoint/2010/main" val="287430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812523"/>
              </p:ext>
            </p:extLst>
          </p:nvPr>
        </p:nvGraphicFramePr>
        <p:xfrm>
          <a:off x="1190004" y="3212976"/>
          <a:ext cx="6917527" cy="2664296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691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4296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T.C</a:t>
                      </a:r>
                      <a:r>
                        <a:rPr lang="tr-TR" sz="2000" b="1" dirty="0" smtClean="0"/>
                        <a:t>.</a:t>
                      </a:r>
                    </a:p>
                    <a:p>
                      <a:pPr algn="ctr"/>
                      <a:r>
                        <a:rPr lang="tr-TR" sz="2000" b="1" dirty="0" smtClean="0"/>
                        <a:t>BAYBURT VALİLİĞİ</a:t>
                      </a:r>
                    </a:p>
                    <a:p>
                      <a:pPr algn="ctr"/>
                      <a:r>
                        <a:rPr lang="tr-TR" sz="2000" b="1" dirty="0" smtClean="0"/>
                        <a:t>İL GIDA TARIM VE HAYVANCILIK MÜDÜRLÜĞÜ</a:t>
                      </a:r>
                    </a:p>
                    <a:p>
                      <a:pPr algn="ctr"/>
                      <a:endParaRPr lang="tr-TR" sz="2000" b="1" dirty="0" smtClean="0"/>
                    </a:p>
                    <a:p>
                      <a:pPr algn="ctr"/>
                      <a:r>
                        <a:rPr lang="tr-TR" sz="2000" dirty="0" smtClean="0"/>
                        <a:t>Telefon: (458) 2117485</a:t>
                      </a:r>
                    </a:p>
                    <a:p>
                      <a:pPr algn="ctr"/>
                      <a:r>
                        <a:rPr lang="tr-TR" sz="2000" dirty="0" err="1" smtClean="0"/>
                        <a:t>Fax</a:t>
                      </a:r>
                      <a:r>
                        <a:rPr lang="tr-TR" sz="2000" dirty="0" smtClean="0"/>
                        <a:t>: (458) 2117584</a:t>
                      </a:r>
                    </a:p>
                    <a:p>
                      <a:pPr algn="ctr"/>
                      <a:r>
                        <a:rPr lang="tr-TR" sz="2000" dirty="0" smtClean="0"/>
                        <a:t>e-Posta: </a:t>
                      </a:r>
                      <a:r>
                        <a:rPr lang="tr-TR" sz="2000" dirty="0" err="1" smtClean="0"/>
                        <a:t>info</a:t>
                      </a:r>
                      <a:r>
                        <a:rPr lang="tr-TR" sz="2000" dirty="0" smtClean="0"/>
                        <a:t>@</a:t>
                      </a:r>
                      <a:r>
                        <a:rPr lang="tr-TR" sz="2000" dirty="0" err="1" smtClean="0"/>
                        <a:t>bayburttarim</a:t>
                      </a:r>
                      <a:r>
                        <a:rPr lang="tr-TR" sz="2000" dirty="0" smtClean="0"/>
                        <a:t>.gov.tr</a:t>
                      </a:r>
                    </a:p>
                    <a:p>
                      <a:pPr algn="ctr"/>
                      <a:r>
                        <a:rPr lang="tr-TR" sz="2000" dirty="0" smtClean="0"/>
                        <a:t>Web: </a:t>
                      </a:r>
                      <a:r>
                        <a:rPr lang="tr-TR" sz="2000" dirty="0" smtClean="0">
                          <a:hlinkClick r:id=""/>
                        </a:rPr>
                        <a:t>www.</a:t>
                      </a:r>
                      <a:r>
                        <a:rPr lang="tr-TR" sz="2000" dirty="0" err="1" smtClean="0">
                          <a:hlinkClick r:id=""/>
                        </a:rPr>
                        <a:t>bayburttarim</a:t>
                      </a:r>
                      <a:r>
                        <a:rPr lang="tr-TR" sz="2000" dirty="0" smtClean="0">
                          <a:hlinkClick r:id=""/>
                        </a:rPr>
                        <a:t>.gov.tr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97" marR="68597" marT="34286" marB="3428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Picture 21" descr="C:\Users\TOSHIBA\Desktop\YeniBakanlikLogo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418280" y="188640"/>
            <a:ext cx="2460974" cy="2460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300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TOSHIBA\Desktop\index[3].jpg"/>
          <p:cNvPicPr>
            <a:picLocks noChangeAspect="1" noChangeArrowheads="1"/>
          </p:cNvPicPr>
          <p:nvPr/>
        </p:nvPicPr>
        <p:blipFill>
          <a:blip r:embed="rId2" cstate="print"/>
          <a:srcRect l="1099" t="14173" r="12088" b="3937"/>
          <a:stretch>
            <a:fillRect/>
          </a:stretch>
        </p:blipFill>
        <p:spPr bwMode="auto">
          <a:xfrm>
            <a:off x="2109931" y="836712"/>
            <a:ext cx="4924137" cy="32412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9552" y="4725144"/>
            <a:ext cx="8064896" cy="1669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98" tIns="34299" rIns="68598" bIns="34299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tr-TR" sz="2400" i="1" dirty="0">
                <a:ea typeface="Times New Roman" pitchFamily="18" charset="0"/>
              </a:rPr>
              <a:t>“Tarım sektörü; günlük politikaların uygulama alanı değil, popülist politikaların dışında tutulması gereken stratejik ve iktisadi bir sektördür.”</a:t>
            </a:r>
          </a:p>
          <a:p>
            <a:pPr lvl="0" algn="ctr"/>
            <a:endParaRPr lang="tr-TR" sz="1600" b="1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tr-TR" sz="1600" b="1" dirty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Mehmet Mehdi EKER / Gıda Tarım ve Hayvancılık Bakanı</a:t>
            </a:r>
            <a:r>
              <a:rPr lang="tr-TR" sz="1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tr-TR" sz="2400" i="1" dirty="0">
              <a:solidFill>
                <a:srgbClr val="FF33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64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172892"/>
              </p:ext>
            </p:extLst>
          </p:nvPr>
        </p:nvGraphicFramePr>
        <p:xfrm>
          <a:off x="611560" y="1628800"/>
          <a:ext cx="7975914" cy="4843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7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7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18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effectLst/>
                        </a:rPr>
                        <a:t>MİSYONUMUZ;</a:t>
                      </a:r>
                      <a:endParaRPr lang="tr-TR" sz="2000" b="1" dirty="0" smtClean="0">
                        <a:effectLst/>
                      </a:endParaRPr>
                    </a:p>
                  </a:txBody>
                  <a:tcPr marL="68598" marR="68598" marT="34299" marB="3429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effectLst/>
                        </a:rPr>
                        <a:t>VİZYONUMUZ;</a:t>
                      </a:r>
                      <a:endParaRPr lang="tr-TR" sz="2000" b="1" dirty="0" smtClean="0">
                        <a:effectLst/>
                      </a:endParaRPr>
                    </a:p>
                  </a:txBody>
                  <a:tcPr marL="68598" marR="68598" marT="34299" marB="3429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1200">
                <a:tc>
                  <a:txBody>
                    <a:bodyPr/>
                    <a:lstStyle/>
                    <a:p>
                      <a:pPr lvl="0" algn="ctr">
                        <a:buFont typeface="Arial" pitchFamily="34" charset="0"/>
                        <a:buChar char="•"/>
                      </a:pPr>
                      <a:endParaRPr kumimoji="0" lang="tr-TR" sz="2000" kern="1200" dirty="0" smtClean="0">
                        <a:effectLst/>
                      </a:endParaRPr>
                    </a:p>
                    <a:p>
                      <a:pPr lvl="0" algn="ctr">
                        <a:buFont typeface="Arial" pitchFamily="34" charset="0"/>
                        <a:buChar char="•"/>
                      </a:pPr>
                      <a:r>
                        <a:rPr kumimoji="0" lang="tr-TR" sz="2000" kern="1200" dirty="0" smtClean="0">
                          <a:effectLst/>
                        </a:rPr>
                        <a:t>Tarımsal ve ekolojik kaynakların sürdürülebilir kullanımını sağlamak</a:t>
                      </a:r>
                    </a:p>
                    <a:p>
                      <a:pPr lvl="0" algn="ctr">
                        <a:buFont typeface="Arial" pitchFamily="34" charset="0"/>
                        <a:buChar char="•"/>
                      </a:pPr>
                      <a:endParaRPr kumimoji="0" lang="tr-TR" sz="2000" kern="1200" dirty="0" smtClean="0">
                        <a:effectLst/>
                      </a:endParaRPr>
                    </a:p>
                    <a:p>
                      <a:pPr lvl="0" algn="ctr">
                        <a:buFont typeface="Arial" pitchFamily="34" charset="0"/>
                        <a:buChar char="•"/>
                      </a:pPr>
                      <a:r>
                        <a:rPr kumimoji="0" lang="tr-TR" sz="2000" kern="1200" dirty="0" smtClean="0">
                          <a:effectLst/>
                        </a:rPr>
                        <a:t>Kırsal alanda yaşam standardını yükseltmek,</a:t>
                      </a:r>
                    </a:p>
                    <a:p>
                      <a:pPr lvl="0" algn="ctr">
                        <a:buFont typeface="Arial" pitchFamily="34" charset="0"/>
                        <a:buChar char="•"/>
                      </a:pPr>
                      <a:endParaRPr kumimoji="0" lang="tr-TR" sz="2000" kern="1200" dirty="0" smtClean="0">
                        <a:effectLst/>
                      </a:endParaRPr>
                    </a:p>
                    <a:p>
                      <a:pPr lvl="0" algn="ctr">
                        <a:buFont typeface="Arial" pitchFamily="34" charset="0"/>
                        <a:buChar char="•"/>
                      </a:pPr>
                      <a:r>
                        <a:rPr kumimoji="0" lang="tr-TR" sz="2000" kern="1200" dirty="0" smtClean="0">
                          <a:effectLst/>
                        </a:rPr>
                        <a:t>Ülkemiz ve dünya pazarlarının ihtiyacı olan güvenilir gıdaya ve kaliteli tarım ürünlerine erişebilirliği sağlamak.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tr-TR" sz="20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98" marR="68598" marT="34299" marB="34299"/>
                </a:tc>
                <a:tc>
                  <a:txBody>
                    <a:bodyPr/>
                    <a:lstStyle/>
                    <a:p>
                      <a:pPr lvl="0" algn="ctr">
                        <a:buFont typeface="Arial" pitchFamily="34" charset="0"/>
                        <a:buChar char="•"/>
                      </a:pPr>
                      <a:endParaRPr kumimoji="0" lang="tr-TR" sz="2000" kern="1200" dirty="0" smtClean="0">
                        <a:effectLst/>
                      </a:endParaRPr>
                    </a:p>
                    <a:p>
                      <a:pPr lvl="0" algn="ctr">
                        <a:buFont typeface="Arial" pitchFamily="34" charset="0"/>
                        <a:buChar char="•"/>
                      </a:pPr>
                      <a:r>
                        <a:rPr kumimoji="0" lang="tr-TR" sz="2000" kern="1200" dirty="0" smtClean="0">
                          <a:effectLst/>
                        </a:rPr>
                        <a:t>Kırsal alanlarla beraber kentlerde de etkin…</a:t>
                      </a:r>
                    </a:p>
                    <a:p>
                      <a:pPr lvl="0" algn="ctr">
                        <a:buFont typeface="Arial" pitchFamily="34" charset="0"/>
                        <a:buChar char="•"/>
                      </a:pPr>
                      <a:endParaRPr kumimoji="0" lang="tr-TR" sz="2000" kern="1200" dirty="0" smtClean="0">
                        <a:effectLst/>
                      </a:endParaRPr>
                    </a:p>
                    <a:p>
                      <a:pPr lvl="0" algn="ctr">
                        <a:buFont typeface="Arial" pitchFamily="34" charset="0"/>
                        <a:buChar char="•"/>
                      </a:pPr>
                      <a:r>
                        <a:rPr kumimoji="0" lang="tr-TR" sz="2000" kern="1200" dirty="0" smtClean="0">
                          <a:effectLst/>
                        </a:rPr>
                        <a:t>Paydaşların ve tüketicilerin her an ulaşabileceği kadar yakın…</a:t>
                      </a:r>
                    </a:p>
                    <a:p>
                      <a:pPr lvl="0" algn="ctr">
                        <a:buFont typeface="Arial" pitchFamily="34" charset="0"/>
                        <a:buChar char="•"/>
                      </a:pPr>
                      <a:endParaRPr kumimoji="0" lang="tr-TR" sz="2000" kern="1200" dirty="0" smtClean="0">
                        <a:effectLst/>
                      </a:endParaRPr>
                    </a:p>
                    <a:p>
                      <a:pPr lvl="0" algn="ctr">
                        <a:buFont typeface="Arial" pitchFamily="34" charset="0"/>
                        <a:buChar char="•"/>
                      </a:pPr>
                      <a:r>
                        <a:rPr kumimoji="0" lang="tr-TR" sz="2000" kern="1200" dirty="0" smtClean="0">
                          <a:effectLst/>
                        </a:rPr>
                        <a:t>Tarımın her sorununa çözüm üretebilecek kadar uzman</a:t>
                      </a:r>
                    </a:p>
                    <a:p>
                      <a:pPr lvl="0" algn="ctr">
                        <a:buFont typeface="Arial" pitchFamily="34" charset="0"/>
                        <a:buChar char="•"/>
                      </a:pPr>
                      <a:endParaRPr kumimoji="0" lang="tr-TR" sz="2000" kern="1200" dirty="0" smtClean="0">
                        <a:effectLst/>
                      </a:endParaRPr>
                    </a:p>
                    <a:p>
                      <a:pPr lvl="0" algn="ctr">
                        <a:buFont typeface="Arial" pitchFamily="34" charset="0"/>
                        <a:buChar char="•"/>
                      </a:pPr>
                      <a:r>
                        <a:rPr kumimoji="0" lang="tr-TR" sz="2000" kern="1200" dirty="0" smtClean="0">
                          <a:effectLst/>
                        </a:rPr>
                        <a:t>Kurumsal ve idari dönüşümünü tamamlamış yetkin bir kurum olmak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tr-TR" sz="20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98" marR="68598" marT="34299" marB="342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Picture 21" descr="C:\Users\TOSHIBA\Desktop\YeniBakanlikLogo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95484" y="188640"/>
            <a:ext cx="1008066" cy="1008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93214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088513"/>
              </p:ext>
            </p:extLst>
          </p:nvPr>
        </p:nvGraphicFramePr>
        <p:xfrm>
          <a:off x="683568" y="1700808"/>
          <a:ext cx="7778890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8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8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DAYANAK</a:t>
                      </a:r>
                      <a:endParaRPr lang="tr-TR" sz="2400" dirty="0" smtClean="0"/>
                    </a:p>
                  </a:txBody>
                  <a:tcPr marL="68598" marR="68598" marT="34299" marB="3429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16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2400" kern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kern="1200" dirty="0" smtClean="0"/>
                        <a:t>5018 Sayılı Kamu Malî Yönetimi Ve Kontrol Kanununun 9. maddesi hükmüne dayanılarak, Devlet Planlama Teşkilatı tarafından yayımlanan </a:t>
                      </a:r>
                    </a:p>
                    <a:p>
                      <a:pPr algn="ctr"/>
                      <a:r>
                        <a:rPr kumimoji="0" lang="tr-TR" sz="2400" kern="1200" dirty="0" smtClean="0"/>
                        <a:t>Kamu İdarelerinde Stratejik Planlamaya İlişkin</a:t>
                      </a:r>
                    </a:p>
                    <a:p>
                      <a:pPr algn="ctr"/>
                      <a:r>
                        <a:rPr kumimoji="0" lang="tr-TR" sz="2400" kern="1200" dirty="0" smtClean="0"/>
                        <a:t>Usul Ve Esaslar Hakkında Yönetmelik </a:t>
                      </a:r>
                    </a:p>
                  </a:txBody>
                  <a:tcPr marL="68598" marR="68598" marT="34299" marB="342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21" descr="C:\Users\TOSHIBA\Desktop\YeniBakanlikLogo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95484" y="188640"/>
            <a:ext cx="1008066" cy="1008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7745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 txBox="1">
            <a:spLocks noChangeArrowheads="1"/>
          </p:cNvSpPr>
          <p:nvPr/>
        </p:nvSpPr>
        <p:spPr bwMode="auto">
          <a:xfrm>
            <a:off x="1276776" y="2078498"/>
            <a:ext cx="6374368" cy="3025124"/>
          </a:xfrm>
          <a:prstGeom prst="bevel">
            <a:avLst>
              <a:gd name="adj" fmla="val 125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lIns="71839" tIns="35920" rIns="71839" bIns="35920" anchor="b"/>
          <a:lstStyle/>
          <a:p>
            <a:pPr>
              <a:buFont typeface="Arial" pitchFamily="34" charset="0"/>
              <a:buChar char="•"/>
              <a:defRPr/>
            </a:pPr>
            <a:r>
              <a:rPr lang="tr-TR" sz="75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endParaRPr lang="tr-TR" sz="750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718409"/>
              </p:ext>
            </p:extLst>
          </p:nvPr>
        </p:nvGraphicFramePr>
        <p:xfrm>
          <a:off x="611560" y="2078498"/>
          <a:ext cx="7848872" cy="4295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1">
                  <a:extLst>
                    <a:ext uri="{9D8B030D-6E8A-4147-A177-3AD203B41FA5}">
                      <a16:colId xmlns:a16="http://schemas.microsoft.com/office/drawing/2014/main" val="3939628697"/>
                    </a:ext>
                  </a:extLst>
                </a:gridCol>
                <a:gridCol w="3600401">
                  <a:extLst>
                    <a:ext uri="{9D8B030D-6E8A-4147-A177-3AD203B41FA5}">
                      <a16:colId xmlns:a16="http://schemas.microsoft.com/office/drawing/2014/main" val="3772361332"/>
                    </a:ext>
                  </a:extLst>
                </a:gridCol>
              </a:tblGrid>
              <a:tr h="555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cap="none" spc="0" dirty="0" smtClean="0">
                          <a:ln w="0"/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GÜÇLÜ YÖNLER</a:t>
                      </a:r>
                      <a:endParaRPr lang="tr-TR" sz="1800" b="1" cap="none" spc="0" dirty="0">
                        <a:ln w="0"/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67" marR="45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cap="none" spc="0" dirty="0" smtClean="0">
                          <a:ln w="0"/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ZAYIF YÖNLER</a:t>
                      </a:r>
                      <a:endParaRPr lang="tr-TR" sz="1800" b="1" cap="none" spc="0" dirty="0">
                        <a:ln w="0"/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67" marR="45267" marT="0" marB="0" anchor="ctr"/>
                </a:tc>
                <a:extLst>
                  <a:ext uri="{0D108BD9-81ED-4DB2-BD59-A6C34878D82A}">
                    <a16:rowId xmlns:a16="http://schemas.microsoft.com/office/drawing/2014/main" val="4072730943"/>
                  </a:ext>
                </a:extLst>
              </a:tr>
              <a:tr h="3739425">
                <a:tc>
                  <a:txBody>
                    <a:bodyPr/>
                    <a:lstStyle/>
                    <a:p>
                      <a:pPr marL="371475" lvl="0" indent="-285750"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tr-TR" sz="1800" kern="1200" dirty="0">
                          <a:effectLst/>
                        </a:rPr>
                        <a:t>Makineli Tarıma Uygun İşlenebilir Tarım Arazisi Varlığı,</a:t>
                      </a:r>
                      <a:endParaRPr lang="tr-TR" sz="1800" dirty="0">
                        <a:effectLst/>
                      </a:endParaRPr>
                    </a:p>
                    <a:p>
                      <a:pPr marL="371475" lvl="0" indent="-285750"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tr-TR" sz="1800" kern="1200" dirty="0">
                          <a:effectLst/>
                        </a:rPr>
                        <a:t>Mera Varlığının Oransal Olarak Çok Yüksek Olması,</a:t>
                      </a:r>
                      <a:endParaRPr lang="tr-TR" sz="1800" dirty="0">
                        <a:effectLst/>
                      </a:endParaRPr>
                    </a:p>
                    <a:p>
                      <a:pPr marL="371475" lvl="0" indent="-285750"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tr-TR" sz="1800" kern="1200" dirty="0">
                          <a:effectLst/>
                        </a:rPr>
                        <a:t>Yeni Sulama Yatırımları İle Sulama İmkânlarının Sürekli Gelişmesi</a:t>
                      </a:r>
                      <a:endParaRPr lang="tr-TR" sz="1800" dirty="0">
                        <a:effectLst/>
                      </a:endParaRPr>
                    </a:p>
                    <a:p>
                      <a:pPr marL="371475" lvl="0" indent="-285750"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tr-TR" sz="1800" kern="1200" dirty="0">
                          <a:effectLst/>
                        </a:rPr>
                        <a:t>Hayvancılık Kültürünün Yaygın Olması, Hayvan Irkının Ülke Ve Bölge Ortalamasına Göre Oldukça İyi Olması,</a:t>
                      </a:r>
                      <a:endParaRPr lang="tr-TR" sz="1800" dirty="0">
                        <a:effectLst/>
                      </a:endParaRPr>
                    </a:p>
                    <a:p>
                      <a:pPr marL="371475" lvl="0" indent="-285750"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tr-TR" sz="1800" kern="1200" dirty="0">
                          <a:effectLst/>
                        </a:rPr>
                        <a:t>Tarım Dışında Gelişim Alanlarının Sınırlı Olması ve Tarımın Belli Konularda Yoğunlaşması</a:t>
                      </a:r>
                      <a:endParaRPr lang="tr-TR" sz="1800" dirty="0">
                        <a:solidFill>
                          <a:srgbClr val="3E762A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67" marR="45267" marT="0" marB="0" anchor="ctr"/>
                </a:tc>
                <a:tc>
                  <a:txBody>
                    <a:bodyPr/>
                    <a:lstStyle/>
                    <a:p>
                      <a:pPr marL="300037" lvl="0" indent="-285750"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tr-TR" sz="1800" kern="1200" dirty="0">
                          <a:effectLst/>
                        </a:rPr>
                        <a:t>Nitelikli İşgücünün Bulunmaması</a:t>
                      </a:r>
                      <a:endParaRPr lang="tr-TR" sz="1800" dirty="0">
                        <a:effectLst/>
                      </a:endParaRPr>
                    </a:p>
                    <a:p>
                      <a:pPr marL="300037" lvl="0" indent="-285750"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tr-TR" sz="1800" kern="1200" dirty="0">
                          <a:effectLst/>
                        </a:rPr>
                        <a:t>Mülkiyet Altyapı Sorunlarının Fazla Olması</a:t>
                      </a:r>
                      <a:endParaRPr lang="tr-TR" sz="1800" dirty="0">
                        <a:effectLst/>
                      </a:endParaRPr>
                    </a:p>
                    <a:p>
                      <a:pPr marL="300037" lvl="0" indent="-285750"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tr-TR" sz="1800" kern="1200" dirty="0">
                          <a:effectLst/>
                        </a:rPr>
                        <a:t>Kurumsal </a:t>
                      </a:r>
                      <a:r>
                        <a:rPr lang="tr-TR" sz="1800" kern="1200" dirty="0" smtClean="0">
                          <a:effectLst/>
                        </a:rPr>
                        <a:t>Altyapının yetersizliği </a:t>
                      </a:r>
                      <a:r>
                        <a:rPr lang="tr-TR" sz="1800" kern="1200" dirty="0">
                          <a:effectLst/>
                        </a:rPr>
                        <a:t>Ve Personel Eksikliğinin Fazla Olması,</a:t>
                      </a:r>
                      <a:endParaRPr lang="tr-TR" sz="1800" dirty="0">
                        <a:effectLst/>
                      </a:endParaRPr>
                    </a:p>
                    <a:p>
                      <a:pPr marL="300037" lvl="0" indent="-285750"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tr-TR" sz="1800" kern="1200" dirty="0">
                          <a:effectLst/>
                        </a:rPr>
                        <a:t>Üretici Örgütlenmesinin Zayıf Olması</a:t>
                      </a:r>
                      <a:endParaRPr lang="tr-TR" sz="1800" dirty="0">
                        <a:effectLst/>
                      </a:endParaRPr>
                    </a:p>
                    <a:p>
                      <a:pPr marL="300037" lvl="0" indent="-285750"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tr-TR" sz="1800" kern="1200" dirty="0">
                          <a:effectLst/>
                        </a:rPr>
                        <a:t>Sermayeye Dayalı Yatırımlar İçin altyapının zayıf olması,</a:t>
                      </a:r>
                      <a:endParaRPr lang="tr-TR" sz="1800" dirty="0">
                        <a:effectLst/>
                      </a:endParaRPr>
                    </a:p>
                    <a:p>
                      <a:pPr marL="300037" lvl="0" indent="-285750"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tr-TR" sz="1800" kern="1200" dirty="0">
                          <a:effectLst/>
                        </a:rPr>
                        <a:t>Yatırım yapacak sermayeli girişimci bulunmaması</a:t>
                      </a:r>
                      <a:endParaRPr lang="tr-TR" sz="1800" dirty="0">
                        <a:solidFill>
                          <a:srgbClr val="3E762A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67" marR="45267" marT="0" marB="0" anchor="ctr"/>
                </a:tc>
                <a:extLst>
                  <a:ext uri="{0D108BD9-81ED-4DB2-BD59-A6C34878D82A}">
                    <a16:rowId xmlns:a16="http://schemas.microsoft.com/office/drawing/2014/main" val="2704409927"/>
                  </a:ext>
                </a:extLst>
              </a:tr>
            </a:tbl>
          </a:graphicData>
        </a:graphic>
      </p:graphicFrame>
      <p:sp>
        <p:nvSpPr>
          <p:cNvPr id="7" name="Başlık 2"/>
          <p:cNvSpPr txBox="1">
            <a:spLocks/>
          </p:cNvSpPr>
          <p:nvPr/>
        </p:nvSpPr>
        <p:spPr>
          <a:xfrm>
            <a:off x="1979543" y="1448639"/>
            <a:ext cx="5239947" cy="540201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398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401" b="1" dirty="0">
                <a:solidFill>
                  <a:srgbClr val="FF9900"/>
                </a:solidFill>
                <a:latin typeface="Arial Black" panose="020B0A04020102020204" pitchFamily="34" charset="0"/>
              </a:rPr>
              <a:t>SWOT ANALİZİ</a:t>
            </a:r>
          </a:p>
        </p:txBody>
      </p:sp>
      <p:pic>
        <p:nvPicPr>
          <p:cNvPr id="5" name="Picture 21" descr="C:\Users\TOSHIBA\Desktop\YeniBakanlikLogo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95484" y="188640"/>
            <a:ext cx="1008066" cy="1008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0276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 txBox="1">
            <a:spLocks noChangeArrowheads="1"/>
          </p:cNvSpPr>
          <p:nvPr/>
        </p:nvSpPr>
        <p:spPr bwMode="auto">
          <a:xfrm>
            <a:off x="1276776" y="2078498"/>
            <a:ext cx="6374368" cy="3025124"/>
          </a:xfrm>
          <a:prstGeom prst="bevel">
            <a:avLst>
              <a:gd name="adj" fmla="val 125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lIns="71839" tIns="35920" rIns="71839" bIns="35920" anchor="b"/>
          <a:lstStyle/>
          <a:p>
            <a:pPr>
              <a:buFont typeface="Arial" pitchFamily="34" charset="0"/>
              <a:buChar char="•"/>
              <a:defRPr/>
            </a:pPr>
            <a:r>
              <a:rPr lang="tr-TR" sz="75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endParaRPr lang="tr-TR" sz="750" dirty="0"/>
          </a:p>
        </p:txBody>
      </p:sp>
      <p:sp>
        <p:nvSpPr>
          <p:cNvPr id="7" name="Başlık 2"/>
          <p:cNvSpPr txBox="1">
            <a:spLocks/>
          </p:cNvSpPr>
          <p:nvPr/>
        </p:nvSpPr>
        <p:spPr>
          <a:xfrm>
            <a:off x="1979543" y="1448639"/>
            <a:ext cx="5239947" cy="540201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398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401" b="1" dirty="0">
                <a:solidFill>
                  <a:srgbClr val="FF9900"/>
                </a:solidFill>
                <a:latin typeface="Arial Black" panose="020B0A04020102020204" pitchFamily="34" charset="0"/>
              </a:rPr>
              <a:t>SWOT ANALİZİ</a:t>
            </a:r>
          </a:p>
        </p:txBody>
      </p:sp>
      <p:pic>
        <p:nvPicPr>
          <p:cNvPr id="5" name="Picture 21" descr="C:\Users\TOSHIBA\Desktop\YeniBakanlikLogo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95484" y="188640"/>
            <a:ext cx="1008066" cy="1008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598752"/>
              </p:ext>
            </p:extLst>
          </p:nvPr>
        </p:nvGraphicFramePr>
        <p:xfrm>
          <a:off x="611561" y="2078498"/>
          <a:ext cx="7848872" cy="4302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>
                  <a:extLst>
                    <a:ext uri="{9D8B030D-6E8A-4147-A177-3AD203B41FA5}">
                      <a16:colId xmlns:a16="http://schemas.microsoft.com/office/drawing/2014/main" val="3939628697"/>
                    </a:ext>
                  </a:extLst>
                </a:gridCol>
                <a:gridCol w="4248473">
                  <a:extLst>
                    <a:ext uri="{9D8B030D-6E8A-4147-A177-3AD203B41FA5}">
                      <a16:colId xmlns:a16="http://schemas.microsoft.com/office/drawing/2014/main" val="3772361332"/>
                    </a:ext>
                  </a:extLst>
                </a:gridCol>
              </a:tblGrid>
              <a:tr h="515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cap="none" spc="0" dirty="0" smtClean="0">
                          <a:ln w="0"/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FIRSATLAR</a:t>
                      </a:r>
                      <a:endParaRPr lang="tr-TR" sz="2000" b="1" cap="none" spc="0" dirty="0">
                        <a:ln w="0"/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67" marR="45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cap="none" spc="0" dirty="0" smtClean="0">
                          <a:ln w="0"/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TEHDİTLER</a:t>
                      </a:r>
                      <a:endParaRPr lang="tr-TR" sz="2000" b="1" cap="none" spc="0" dirty="0">
                        <a:ln w="0"/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67" marR="45267" marT="0" marB="0" anchor="ctr"/>
                </a:tc>
                <a:extLst>
                  <a:ext uri="{0D108BD9-81ED-4DB2-BD59-A6C34878D82A}">
                    <a16:rowId xmlns:a16="http://schemas.microsoft.com/office/drawing/2014/main" val="2588490232"/>
                  </a:ext>
                </a:extLst>
              </a:tr>
              <a:tr h="3787273">
                <a:tc>
                  <a:txBody>
                    <a:bodyPr/>
                    <a:lstStyle/>
                    <a:p>
                      <a:pPr marL="528638" lvl="0" indent="-342900"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tr-TR" sz="2000" kern="1200" dirty="0">
                          <a:effectLst/>
                        </a:rPr>
                        <a:t>Küresel ısınma karşısındaki avantajlı konum,</a:t>
                      </a:r>
                      <a:endParaRPr lang="tr-TR" sz="2000" dirty="0">
                        <a:effectLst/>
                      </a:endParaRPr>
                    </a:p>
                    <a:p>
                      <a:pPr marL="528638" lvl="0" indent="-342900"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tr-TR" sz="2000" kern="1200" dirty="0">
                          <a:effectLst/>
                        </a:rPr>
                        <a:t>Doğu Karadeniz Turizm Master Planı,</a:t>
                      </a:r>
                      <a:endParaRPr lang="tr-TR" sz="2000" dirty="0">
                        <a:effectLst/>
                      </a:endParaRPr>
                    </a:p>
                    <a:p>
                      <a:pPr marL="528638" lvl="0" indent="-342900"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tr-TR" sz="2000" kern="1200" dirty="0">
                          <a:effectLst/>
                        </a:rPr>
                        <a:t>Ulaşım Ağının hızla gelişmesi,</a:t>
                      </a:r>
                      <a:endParaRPr lang="tr-TR" sz="2000" dirty="0">
                        <a:effectLst/>
                      </a:endParaRPr>
                    </a:p>
                    <a:p>
                      <a:pPr marL="528638" lvl="0" indent="-342900"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tr-TR" sz="2000" kern="1200" dirty="0">
                          <a:effectLst/>
                        </a:rPr>
                        <a:t>Yeni teşvik yasası,</a:t>
                      </a:r>
                      <a:endParaRPr lang="tr-TR" sz="2000" dirty="0">
                        <a:effectLst/>
                      </a:endParaRPr>
                    </a:p>
                    <a:p>
                      <a:pPr marL="528638" lvl="0" indent="-342900"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tr-TR" sz="2000" kern="1200" dirty="0">
                          <a:effectLst/>
                        </a:rPr>
                        <a:t>İlde yaşayanların tarımsal alanda gelişme beklentilerinin olması,</a:t>
                      </a:r>
                      <a:endParaRPr lang="tr-TR" sz="2000" dirty="0">
                        <a:solidFill>
                          <a:srgbClr val="3E762A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67" marR="45267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tr-TR" sz="2000" kern="1200" dirty="0">
                          <a:effectLst/>
                        </a:rPr>
                        <a:t>Genç nüfusun tarım sektöründen uzaklaşması,</a:t>
                      </a:r>
                      <a:endParaRPr lang="tr-TR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tr-TR" sz="2000" kern="1200" dirty="0">
                          <a:effectLst/>
                        </a:rPr>
                        <a:t>Bölge ve Ülke ortalamasına göre </a:t>
                      </a:r>
                      <a:r>
                        <a:rPr lang="tr-TR" sz="2000" kern="1200" dirty="0" err="1">
                          <a:effectLst/>
                        </a:rPr>
                        <a:t>sosyo</a:t>
                      </a:r>
                      <a:r>
                        <a:rPr lang="tr-TR" sz="2000" kern="1200" dirty="0">
                          <a:effectLst/>
                        </a:rPr>
                        <a:t> –ekonomik gelişmenin yavaş olması</a:t>
                      </a:r>
                      <a:endParaRPr lang="tr-TR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tr-TR" sz="2000" kern="1200" dirty="0">
                          <a:effectLst/>
                        </a:rPr>
                        <a:t>Oluşan Sermaye birikiminin genellikle il dışına aktarılma eğilimin bulunması,</a:t>
                      </a:r>
                      <a:endParaRPr lang="tr-TR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tr-TR" sz="2000" kern="1200" dirty="0">
                          <a:effectLst/>
                        </a:rPr>
                        <a:t>İlin, bölgesel gelişme politikalarına yeterince aktive olamaması,</a:t>
                      </a:r>
                      <a:endParaRPr lang="tr-TR" sz="2000" dirty="0">
                        <a:solidFill>
                          <a:srgbClr val="3E762A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67" marR="45267" marT="0" marB="0" anchor="ctr"/>
                </a:tc>
                <a:extLst>
                  <a:ext uri="{0D108BD9-81ED-4DB2-BD59-A6C34878D82A}">
                    <a16:rowId xmlns:a16="http://schemas.microsoft.com/office/drawing/2014/main" val="3254834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038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2"/>
          <p:cNvSpPr>
            <a:spLocks noGrp="1"/>
          </p:cNvSpPr>
          <p:nvPr>
            <p:ph type="ctrTitle"/>
          </p:nvPr>
        </p:nvSpPr>
        <p:spPr>
          <a:xfrm>
            <a:off x="1156380" y="3284984"/>
            <a:ext cx="6984775" cy="1584176"/>
          </a:xfrm>
        </p:spPr>
        <p:txBody>
          <a:bodyPr rtlCol="0">
            <a:normAutofit/>
          </a:bodyPr>
          <a:lstStyle/>
          <a:p>
            <a:pPr lvl="0" algn="ctr"/>
            <a:r>
              <a:rPr lang="tr-TR" sz="3601" b="1" dirty="0">
                <a:solidFill>
                  <a:srgbClr val="FF9900"/>
                </a:solidFill>
                <a:latin typeface="Berlin Sans FB Demi" panose="020E0802020502020306" pitchFamily="34" charset="0"/>
              </a:rPr>
              <a:t>STRATEJİK HEDEFLER</a:t>
            </a:r>
            <a:br>
              <a:rPr lang="tr-TR" sz="3601" b="1" dirty="0">
                <a:solidFill>
                  <a:srgbClr val="FF9900"/>
                </a:solidFill>
                <a:latin typeface="Berlin Sans FB Demi" panose="020E0802020502020306" pitchFamily="34" charset="0"/>
              </a:rPr>
            </a:br>
            <a:r>
              <a:rPr lang="tr-TR" sz="3601" b="1" dirty="0">
                <a:solidFill>
                  <a:srgbClr val="FF9900"/>
                </a:solidFill>
                <a:latin typeface="Berlin Sans FB Demi" panose="020E0802020502020306" pitchFamily="34" charset="0"/>
              </a:rPr>
              <a:t>2013 - 2018</a:t>
            </a:r>
          </a:p>
        </p:txBody>
      </p:sp>
      <p:pic>
        <p:nvPicPr>
          <p:cNvPr id="5" name="Picture 21" descr="C:\Users\TOSHIBA\Desktop\YeniBakanlikLogo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418281" y="247946"/>
            <a:ext cx="2460974" cy="2460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8474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282948"/>
              </p:ext>
            </p:extLst>
          </p:nvPr>
        </p:nvGraphicFramePr>
        <p:xfrm>
          <a:off x="510492" y="1412776"/>
          <a:ext cx="8048990" cy="5112568"/>
        </p:xfrm>
        <a:graphic>
          <a:graphicData uri="http://schemas.openxmlformats.org/drawingml/2006/table">
            <a:tbl>
              <a:tblPr firstCol="1" bandRow="1" bandCol="1">
                <a:tableStyleId>{5C22544A-7EE6-4342-B048-85BDC9FD1C3A}</a:tableStyleId>
              </a:tblPr>
              <a:tblGrid>
                <a:gridCol w="1609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0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9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472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 smtClean="0"/>
                        <a:t>Bayburt'ta</a:t>
                      </a:r>
                    </a:p>
                    <a:p>
                      <a:pPr algn="ctr" fontAlgn="ctr"/>
                      <a:r>
                        <a:rPr lang="tr-TR" sz="1800" u="none" strike="noStrike" dirty="0" smtClean="0"/>
                        <a:t>Sosyal</a:t>
                      </a:r>
                    </a:p>
                    <a:p>
                      <a:pPr algn="ctr" fontAlgn="ctr"/>
                      <a:r>
                        <a:rPr lang="tr-TR" sz="1800" u="none" strike="noStrike" dirty="0" smtClean="0"/>
                        <a:t> Ve</a:t>
                      </a:r>
                    </a:p>
                    <a:p>
                      <a:pPr algn="ctr" fontAlgn="ctr"/>
                      <a:r>
                        <a:rPr lang="tr-TR" sz="1800" u="none" strike="noStrike" dirty="0" smtClean="0"/>
                        <a:t> Ekonomik kalkınmanın sağlanması</a:t>
                      </a:r>
                      <a:endParaRPr lang="tr-TR" sz="1800" b="1" i="0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 smtClean="0"/>
                        <a:t>Bayburt tarım sektörünün yeniden yapılandırılarak sektördeki ekonomik verimliliğin ve sürdürülebilirliğin sağlanması (kırsal alandaki gelir düzeyinin ülke ortalamasının üzerine çıkarılması)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/>
                        <a:t>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marL="95250" lvl="0" indent="0" algn="l" fontAlgn="ctr"/>
                      <a:r>
                        <a:rPr lang="tr-TR" sz="1800" u="none" strike="noStrike" dirty="0" smtClean="0"/>
                        <a:t>Kurumsal kapasitenin     geliştirilmesi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74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/>
                        <a:t>2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marL="95250" lvl="0" indent="0" algn="l" fontAlgn="ctr"/>
                      <a:r>
                        <a:rPr lang="tr-TR" sz="1800" u="none" strike="noStrike" dirty="0" smtClean="0"/>
                        <a:t>Tarımsal altyapı eksikliklerinin giderilmesi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1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/>
                        <a:t>3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marL="95250" lvl="0" indent="0" algn="l" fontAlgn="ctr"/>
                      <a:r>
                        <a:rPr lang="nn-NO" sz="1800" u="none" strike="noStrike" dirty="0" smtClean="0"/>
                        <a:t>Üretim miktar ve kalitesinin arttırılması</a:t>
                      </a:r>
                      <a:endParaRPr lang="nn-NO" sz="18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1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/>
                        <a:t>4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marL="95250" lvl="0" indent="0" algn="l" fontAlgn="ctr"/>
                      <a:r>
                        <a:rPr lang="tr-TR" sz="1800" u="none" strike="noStrike" dirty="0" smtClean="0"/>
                        <a:t>Pazarlama olanaklarının geliştirilmesi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212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/>
                        <a:t>5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marL="95250" lvl="0" indent="0" algn="l" fontAlgn="ctr"/>
                      <a:r>
                        <a:rPr lang="tr-TR" sz="1800" u="none" strike="noStrike" dirty="0" smtClean="0"/>
                        <a:t>Tarım sanayi entegrasyonunun sağlanması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3234166917"/>
              </p:ext>
            </p:extLst>
          </p:nvPr>
        </p:nvGraphicFramePr>
        <p:xfrm>
          <a:off x="499702" y="404664"/>
          <a:ext cx="8048990" cy="810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188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207748"/>
              </p:ext>
            </p:extLst>
          </p:nvPr>
        </p:nvGraphicFramePr>
        <p:xfrm>
          <a:off x="488977" y="548680"/>
          <a:ext cx="8187479" cy="597666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63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3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5843">
                <a:tc>
                  <a:txBody>
                    <a:bodyPr/>
                    <a:lstStyle/>
                    <a:p>
                      <a:pPr algn="ctr" fontAlgn="ctr"/>
                      <a:endParaRPr lang="tr-TR" sz="1600" b="1" i="0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3965" marR="3965" marT="39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/>
                        <a:t>KURUMSAL KAPASİTENİN GELİŞTİRİLMESİ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3965" marR="3965" marT="3965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476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Bina - tesis alt yapılarının iyileştirilmesi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 Narrow"/>
                      </a:endParaRPr>
                    </a:p>
                  </a:txBody>
                  <a:tcPr marL="3965" marR="3965" marT="3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/>
                        <a:t>Hizmet binası </a:t>
                      </a:r>
                      <a:r>
                        <a:rPr lang="tr-TR" sz="1600" u="none" strike="noStrike" dirty="0" smtClean="0"/>
                        <a:t>tadilat</a:t>
                      </a:r>
                      <a:r>
                        <a:rPr lang="tr-TR" sz="1600" u="none" strike="noStrike" dirty="0" smtClean="0"/>
                        <a:t>, </a:t>
                      </a:r>
                      <a:r>
                        <a:rPr lang="tr-TR" sz="1600" u="none" strike="noStrike" dirty="0" smtClean="0"/>
                        <a:t>bakım</a:t>
                      </a:r>
                      <a:r>
                        <a:rPr lang="tr-TR" sz="1600" u="none" strike="noStrike" baseline="0" dirty="0" smtClean="0"/>
                        <a:t> </a:t>
                      </a:r>
                      <a:r>
                        <a:rPr lang="tr-TR" sz="1600" u="none" strike="noStrike" dirty="0" smtClean="0"/>
                        <a:t>çalışmalarının </a:t>
                      </a:r>
                      <a:r>
                        <a:rPr lang="tr-TR" sz="1600" u="none" strike="noStrike" dirty="0" smtClean="0"/>
                        <a:t>yapılması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3965" marR="3965" marT="396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3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/>
                        <a:t>Hizmet binası dış bakımı ve çevre düzenlemesi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3965" marR="3965" marT="396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/>
                        <a:t>Sosyal birimlerin oluşturulması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3965" marR="3965" marT="396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9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/>
                        <a:t>İletişim altyapısının iyileştirilmesi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3965" marR="3965" marT="396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9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/>
                        <a:t>Lojman- Misafirhane tadilat  ve bakım çalışmalarının yapılması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3965" marR="3965" marT="396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47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u="none" strike="noStrike" dirty="0" smtClean="0"/>
                        <a:t>Bina dışı bakımı ve çevre düzenlemesi</a:t>
                      </a:r>
                      <a:endParaRPr lang="tr-TR" sz="1600" b="0" i="0" u="none" strike="noStrike" dirty="0" smtClean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3965" marR="3965" marT="396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47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Araç ve ekipman alt yapılarının iyileştirilmesi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 Narrow"/>
                      </a:endParaRPr>
                    </a:p>
                  </a:txBody>
                  <a:tcPr marL="3965" marR="3965" marT="396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u="none" strike="noStrike" dirty="0" smtClean="0"/>
                        <a:t>Eski araçların elden çıkarılması</a:t>
                      </a:r>
                      <a:endParaRPr lang="tr-TR" sz="1600" b="0" i="0" u="none" strike="noStrike" dirty="0" smtClean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3965" marR="3965" marT="396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47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 Narrow"/>
                      </a:endParaRPr>
                    </a:p>
                  </a:txBody>
                  <a:tcPr marL="5285" marR="5285" marT="52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u="none" strike="noStrike" dirty="0" smtClean="0"/>
                        <a:t>Yeni araç alımı/kiralanması</a:t>
                      </a:r>
                      <a:endParaRPr lang="tr-TR" sz="1600" b="0" i="0" u="none" strike="noStrike" dirty="0" smtClean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3965" marR="3965" marT="396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47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 Narrow"/>
                      </a:endParaRPr>
                    </a:p>
                  </a:txBody>
                  <a:tcPr marL="5285" marR="5285" marT="52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u="none" strike="noStrike" dirty="0" smtClean="0"/>
                        <a:t>Mobilya- ekipman- teçhizat</a:t>
                      </a:r>
                      <a:r>
                        <a:rPr lang="tr-TR" sz="1600" u="none" strike="noStrike" baseline="0" dirty="0" smtClean="0"/>
                        <a:t> </a:t>
                      </a:r>
                      <a:r>
                        <a:rPr lang="tr-TR" sz="1600" u="none" strike="noStrike" dirty="0" smtClean="0"/>
                        <a:t>eksikliklerinin</a:t>
                      </a:r>
                      <a:r>
                        <a:rPr lang="tr-TR" sz="1600" u="none" strike="noStrike" baseline="0" dirty="0" smtClean="0"/>
                        <a:t> tamamlanması </a:t>
                      </a:r>
                      <a:endParaRPr lang="tr-TR" sz="1600" b="0" i="0" u="none" strike="noStrike" dirty="0" smtClean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3965" marR="3965" marT="396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47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Personel eksikliklerinin giderilmesi</a:t>
                      </a:r>
                      <a:endParaRPr lang="tr-TR" sz="1600" b="0" i="0" u="none" strike="noStrike" dirty="0" smtClean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 Narrow"/>
                      </a:endParaRPr>
                    </a:p>
                  </a:txBody>
                  <a:tcPr marL="3965" marR="3965" marT="39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u="none" strike="noStrike" dirty="0" smtClean="0"/>
                        <a:t>Personel  eksikliklerinin giderilmesi</a:t>
                      </a:r>
                      <a:endParaRPr lang="tr-TR" sz="1600" b="0" i="0" u="none" strike="noStrike" dirty="0" smtClean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3965" marR="3965" marT="396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647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 Narrow"/>
                      </a:endParaRPr>
                    </a:p>
                  </a:txBody>
                  <a:tcPr marL="5285" marR="5285" marT="52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u="none" strike="noStrike" dirty="0" smtClean="0"/>
                        <a:t>Uzun</a:t>
                      </a:r>
                      <a:r>
                        <a:rPr lang="tr-TR" sz="1600" u="none" strike="noStrike" baseline="0" dirty="0" smtClean="0"/>
                        <a:t> vadeli  p</a:t>
                      </a:r>
                      <a:r>
                        <a:rPr lang="tr-TR" sz="1600" u="none" strike="noStrike" dirty="0" smtClean="0"/>
                        <a:t>ersonel planlamasının yapılması</a:t>
                      </a:r>
                      <a:endParaRPr lang="tr-TR" sz="1600" b="0" i="0" u="none" strike="noStrike" dirty="0" smtClean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3965" marR="3965" marT="396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647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 Narrow"/>
                      </a:endParaRPr>
                    </a:p>
                  </a:txBody>
                  <a:tcPr marL="5285" marR="5285" marT="52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u="none" strike="noStrike" dirty="0" smtClean="0"/>
                        <a:t>Hizmet</a:t>
                      </a:r>
                      <a:r>
                        <a:rPr lang="tr-TR" sz="1600" u="none" strike="noStrike" baseline="0" dirty="0" smtClean="0"/>
                        <a:t> içi eğitimlerle verililiğin arttırılması</a:t>
                      </a:r>
                      <a:endParaRPr lang="tr-TR" sz="1600" b="0" i="0" u="none" strike="noStrike" dirty="0" smtClean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3965" marR="3965" marT="396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5 Sağ Ok"/>
          <p:cNvSpPr/>
          <p:nvPr/>
        </p:nvSpPr>
        <p:spPr>
          <a:xfrm>
            <a:off x="467544" y="188640"/>
            <a:ext cx="3024336" cy="135050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STRATEJİK HEDEF  1</a:t>
            </a:r>
          </a:p>
        </p:txBody>
      </p:sp>
    </p:spTree>
    <p:extLst>
      <p:ext uri="{BB962C8B-B14F-4D97-AF65-F5344CB8AC3E}">
        <p14:creationId xmlns:p14="http://schemas.microsoft.com/office/powerpoint/2010/main" val="197698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eması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10655CAD4E89E48A8C5473085C60FA3" ma:contentTypeVersion="1" ma:contentTypeDescription="Yeni belge oluşturun." ma:contentTypeScope="" ma:versionID="1522a1a2089ae74c58a6e9bcfca071e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b87698a269e3d8a8d18e3e769e063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58192F-BA24-400D-8A91-D40835B04745}"/>
</file>

<file path=customXml/itemProps2.xml><?xml version="1.0" encoding="utf-8"?>
<ds:datastoreItem xmlns:ds="http://schemas.openxmlformats.org/officeDocument/2006/customXml" ds:itemID="{6849ACBB-3B04-49BC-8EBD-4CE7FD8A21B2}"/>
</file>

<file path=customXml/itemProps3.xml><?xml version="1.0" encoding="utf-8"?>
<ds:datastoreItem xmlns:ds="http://schemas.openxmlformats.org/officeDocument/2006/customXml" ds:itemID="{00E41224-0370-4595-877C-23316CD8000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858</Words>
  <Application>Microsoft Office PowerPoint</Application>
  <PresentationFormat>Ekran Gösterisi (4:3)</PresentationFormat>
  <Paragraphs>191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7" baseType="lpstr">
      <vt:lpstr>Arial</vt:lpstr>
      <vt:lpstr>Arial Black</vt:lpstr>
      <vt:lpstr>Arial Narrow</vt:lpstr>
      <vt:lpstr>Berlin Sans FB Demi</vt:lpstr>
      <vt:lpstr>Calibri</vt:lpstr>
      <vt:lpstr>Century Gothic</vt:lpstr>
      <vt:lpstr>Corbel</vt:lpstr>
      <vt:lpstr>Franklin Gothic Book</vt:lpstr>
      <vt:lpstr>Franklin Gothic Medium</vt:lpstr>
      <vt:lpstr>Times New Roman</vt:lpstr>
      <vt:lpstr>Wingdings</vt:lpstr>
      <vt:lpstr>Office Theme</vt:lpstr>
      <vt:lpstr>STRATEJİK PLAN 2013 - 2018</vt:lpstr>
      <vt:lpstr>PowerPoint Sunusu</vt:lpstr>
      <vt:lpstr>PowerPoint Sunusu</vt:lpstr>
      <vt:lpstr>PowerPoint Sunusu</vt:lpstr>
      <vt:lpstr>PowerPoint Sunusu</vt:lpstr>
      <vt:lpstr>PowerPoint Sunusu</vt:lpstr>
      <vt:lpstr>STRATEJİK HEDEFLER 2013 - 2018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2017-07-12T21:06:50Z</dcterms:created>
  <dcterms:modified xsi:type="dcterms:W3CDTF">2017-07-13T06:11:49Z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0x010100C10655CAD4E89E48A8C5473085C60FA3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